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316" r:id="rId5"/>
    <p:sldId id="329" r:id="rId6"/>
    <p:sldId id="319" r:id="rId7"/>
    <p:sldId id="331" r:id="rId8"/>
    <p:sldId id="330" r:id="rId9"/>
  </p:sldIdLst>
  <p:sldSz cx="12192000" cy="6858000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1416"/>
    <a:srgbClr val="9F9F9F"/>
    <a:srgbClr val="E51B1A"/>
    <a:srgbClr val="CBC3B7"/>
    <a:srgbClr val="F99D1B"/>
    <a:srgbClr val="E51B24"/>
    <a:srgbClr val="E95C41"/>
    <a:srgbClr val="17788B"/>
    <a:srgbClr val="411D81"/>
    <a:srgbClr val="DB1B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36150-6328-48AC-9B1D-705B6D140F02}" v="1" dt="2018-12-03T12:20:47.3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0" autoAdjust="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 Knox" userId="1bdcad1f-e0e6-4d08-ae73-3e955e2b1132" providerId="ADAL" clId="{28036150-6328-48AC-9B1D-705B6D140F02}"/>
    <pc:docChg chg="modSld">
      <pc:chgData name="Stacey Knox" userId="1bdcad1f-e0e6-4d08-ae73-3e955e2b1132" providerId="ADAL" clId="{28036150-6328-48AC-9B1D-705B6D140F02}" dt="2018-12-03T12:20:47.339" v="0" actId="207"/>
      <pc:docMkLst>
        <pc:docMk/>
      </pc:docMkLst>
      <pc:sldChg chg="modSp">
        <pc:chgData name="Stacey Knox" userId="1bdcad1f-e0e6-4d08-ae73-3e955e2b1132" providerId="ADAL" clId="{28036150-6328-48AC-9B1D-705B6D140F02}" dt="2018-12-03T12:20:47.339" v="0" actId="207"/>
        <pc:sldMkLst>
          <pc:docMk/>
          <pc:sldMk cId="2339398816" sldId="329"/>
        </pc:sldMkLst>
        <pc:spChg chg="mod">
          <ac:chgData name="Stacey Knox" userId="1bdcad1f-e0e6-4d08-ae73-3e955e2b1132" providerId="ADAL" clId="{28036150-6328-48AC-9B1D-705B6D140F02}" dt="2018-12-03T12:20:47.339" v="0" actId="207"/>
          <ac:spMkLst>
            <pc:docMk/>
            <pc:sldMk cId="2339398816" sldId="329"/>
            <ac:spMk id="18" creationId="{55BEA96E-9728-428B-9BCA-ACB5D9BE06E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7979A7-D184-47C9-BC2C-ED69D6BB96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534F3E-5247-4B27-B911-997120B1C7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CCDBC-8AA9-422D-8711-5B3B9D72816C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9E00CD-ABA1-43B6-A51E-05B81DED04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A8205A-DE4C-496A-AA64-00836EEDFF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E3A4C-39FB-41CD-8CF9-C34723F41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293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6E949-EA7D-4644-9F8C-3615274C41C0}" type="datetimeFigureOut">
              <a:rPr lang="en-GB" smtClean="0"/>
              <a:t>04/12/2018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1D4B5-5431-4506-9FEC-B626D49C8C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70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1F12C-0916-074D-B682-225FD44766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77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1F12C-0916-074D-B682-225FD44766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77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sv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83F2C0-84AF-42CE-BEC7-EB433AA7C7BE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51B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36DDC3C-7F85-415A-8F39-F5A06BC6B1D0}"/>
              </a:ext>
            </a:extLst>
          </p:cNvPr>
          <p:cNvCxnSpPr/>
          <p:nvPr/>
        </p:nvCxnSpPr>
        <p:spPr>
          <a:xfrm>
            <a:off x="1208088" y="3847738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20559"/>
            <a:ext cx="10058400" cy="3566160"/>
          </a:xfrm>
        </p:spPr>
        <p:txBody>
          <a:bodyPr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rgbClr val="E51B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3917227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DF25F8-A9A3-484A-9113-24FC7C404BEA}"/>
              </a:ext>
            </a:extLst>
          </p:cNvPr>
          <p:cNvSpPr txBox="1"/>
          <p:nvPr userDrawn="1"/>
        </p:nvSpPr>
        <p:spPr>
          <a:xfrm>
            <a:off x="487218" y="6009573"/>
            <a:ext cx="720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E51B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#ELA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E1025F5-CB6A-4136-AC8C-01529490DE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27" y="5868988"/>
            <a:ext cx="588949" cy="5889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54E4531-9AF6-40C5-858E-1D7625F664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0801" y="296084"/>
            <a:ext cx="2982816" cy="7199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973674-3B1E-49BA-835E-E0965C53323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638" y="5009521"/>
            <a:ext cx="2938099" cy="8729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7E2F5EA-66D7-48E4-B867-5301FF28348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979" y="0"/>
            <a:ext cx="3223809" cy="29500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BAEA1A3-BCEB-471B-8029-40D6AD0F0F06}"/>
              </a:ext>
            </a:extLst>
          </p:cNvPr>
          <p:cNvSpPr txBox="1"/>
          <p:nvPr userDrawn="1"/>
        </p:nvSpPr>
        <p:spPr>
          <a:xfrm>
            <a:off x="1102678" y="4623329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F9F9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Brought to you by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91A563-5BF3-4ECD-83CE-826DDE41D398}"/>
              </a:ext>
            </a:extLst>
          </p:cNvPr>
          <p:cNvSpPr txBox="1"/>
          <p:nvPr userDrawn="1"/>
        </p:nvSpPr>
        <p:spPr>
          <a:xfrm>
            <a:off x="4296294" y="4611853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F9F9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Supported by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FA4BD0-FAE6-4D52-A8A5-51B6BD6AF2A2}"/>
              </a:ext>
            </a:extLst>
          </p:cNvPr>
          <p:cNvSpPr txBox="1"/>
          <p:nvPr userDrawn="1"/>
        </p:nvSpPr>
        <p:spPr>
          <a:xfrm>
            <a:off x="6892089" y="4613698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F9F9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Sponsor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90D0153-9356-4A11-8DAF-B161182B94D2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707" y="4921475"/>
            <a:ext cx="2067951" cy="75115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2DC7E41-C84B-4D15-BE97-B8DDA4E9992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550" y="5009521"/>
            <a:ext cx="1196926" cy="96951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7AC1087-55C3-4CD3-81C3-E73EAB78FF0B}"/>
              </a:ext>
            </a:extLst>
          </p:cNvPr>
          <p:cNvSpPr txBox="1"/>
          <p:nvPr userDrawn="1"/>
        </p:nvSpPr>
        <p:spPr>
          <a:xfrm>
            <a:off x="9487884" y="4638901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F9F9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Sponsor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16E0283-FD70-4A79-9F9A-A9B920CEA6B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7884" y="5009521"/>
            <a:ext cx="1038338" cy="95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45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5CD1708-E52C-453F-B282-F943311E06C6}"/>
              </a:ext>
            </a:extLst>
          </p:cNvPr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691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016115-C4D9-455F-9EE6-890F0B2359E6}"/>
              </a:ext>
            </a:extLst>
          </p:cNvPr>
          <p:cNvSpPr txBox="1"/>
          <p:nvPr userDrawn="1"/>
        </p:nvSpPr>
        <p:spPr>
          <a:xfrm>
            <a:off x="428090" y="4564414"/>
            <a:ext cx="745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E51B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#ELA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5000084-2AC9-466B-A9C4-9EF97DCB89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4423829"/>
            <a:ext cx="588949" cy="5889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5A96F2-FB00-4F54-A229-D88F5044498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676" y="296084"/>
            <a:ext cx="2982816" cy="71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572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solidFill>
                  <a:srgbClr val="E51B1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rgbClr val="E51B1A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E51B1A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E51B1A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E51B1A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5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93260E-77D0-4283-9BC6-70CB4B47216D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51B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E3F2E55-099E-416C-98F7-BE76F3FD36BE}"/>
              </a:ext>
            </a:extLst>
          </p:cNvPr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rgbClr val="E51B1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1982A3-B799-4D78-B358-7171232CB5D7}"/>
              </a:ext>
            </a:extLst>
          </p:cNvPr>
          <p:cNvSpPr txBox="1"/>
          <p:nvPr userDrawn="1"/>
        </p:nvSpPr>
        <p:spPr>
          <a:xfrm>
            <a:off x="487218" y="6009573"/>
            <a:ext cx="832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E51B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#ELA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8D8A4468-FDF8-4231-B2E2-061D814BF6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27" y="5868988"/>
            <a:ext cx="588949" cy="5889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D6CD939-1D4E-479F-91F2-928823941A1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305" y="296084"/>
            <a:ext cx="2982816" cy="71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7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E51B1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rgbClr val="E51B1A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E51B1A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E51B1A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E51B1A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rgbClr val="E51B1A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E51B1A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E51B1A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E51B1A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83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E51B1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rgbClr val="E51B1A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E51B1A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E51B1A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E51B1A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rgbClr val="E51B1A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E51B1A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E51B1A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E51B1A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3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51B1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61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0100DC-902F-4FC9-89A8-38A1EDE75920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51B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A96626-121A-49E6-A361-97A086650BA4}"/>
              </a:ext>
            </a:extLst>
          </p:cNvPr>
          <p:cNvSpPr txBox="1"/>
          <p:nvPr userDrawn="1"/>
        </p:nvSpPr>
        <p:spPr>
          <a:xfrm>
            <a:off x="487218" y="6009573"/>
            <a:ext cx="763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E51B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#ELA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0F9431F-7A73-4C3B-AF5B-4A48738B6B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27" y="5868988"/>
            <a:ext cx="588949" cy="5889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59D132-6A54-4BC3-81C8-2ABE21990BA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679" y="296084"/>
            <a:ext cx="2982816" cy="71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74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0100DC-902F-4FC9-89A8-38A1EDE75920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51B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A96626-121A-49E6-A361-97A086650BA4}"/>
              </a:ext>
            </a:extLst>
          </p:cNvPr>
          <p:cNvSpPr txBox="1"/>
          <p:nvPr userDrawn="1"/>
        </p:nvSpPr>
        <p:spPr>
          <a:xfrm>
            <a:off x="487218" y="6009573"/>
            <a:ext cx="763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E51B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#ELA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0F9431F-7A73-4C3B-AF5B-4A48738B6B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27" y="5868988"/>
            <a:ext cx="588949" cy="58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29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8E31DB-F4F0-4A97-A9AF-7D51190040E0}"/>
              </a:ext>
            </a:extLst>
          </p:cNvPr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691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rgbClr val="E51B1A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E51B1A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E51B1A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E51B1A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64B8FD-F3C7-40A2-B811-860329213DDD}"/>
              </a:ext>
            </a:extLst>
          </p:cNvPr>
          <p:cNvSpPr txBox="1"/>
          <p:nvPr userDrawn="1"/>
        </p:nvSpPr>
        <p:spPr>
          <a:xfrm>
            <a:off x="11255942" y="6397167"/>
            <a:ext cx="795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E51B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#ELA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571C4D3D-9601-4481-ADAE-C41B0E287D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7851" y="6256582"/>
            <a:ext cx="588949" cy="5889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688A269-AB94-4698-980E-F5DA2EF102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679" y="296084"/>
            <a:ext cx="2982816" cy="71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9C59A17-95AA-422A-BB08-425E8D108A28}"/>
              </a:ext>
            </a:extLst>
          </p:cNvPr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51B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8B74CE-2147-45D6-92B2-097C5171D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178963A9-7DFC-40D8-8E26-8EAA5DA70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28C74B-0A3E-48D2-8828-7DBA3C70557C}"/>
              </a:ext>
            </a:extLst>
          </p:cNvPr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23ED24B4-9462-4735-A584-785A5E31E7AF}"/>
              </a:ext>
            </a:extLst>
          </p:cNvPr>
          <p:cNvSpPr txBox="1"/>
          <p:nvPr userDrawn="1"/>
        </p:nvSpPr>
        <p:spPr>
          <a:xfrm>
            <a:off x="487218" y="6009573"/>
            <a:ext cx="832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E51B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#ELA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3533FEB-9789-47A6-B46B-D65AAB5E6A7F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9127" y="5868988"/>
            <a:ext cx="588949" cy="5889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61F884-3503-43F0-80AD-3209BDA7516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679" y="296084"/>
            <a:ext cx="2982816" cy="7199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5" r:id="rId2"/>
    <p:sldLayoutId id="2147483680" r:id="rId3"/>
    <p:sldLayoutId id="2147483676" r:id="rId4"/>
    <p:sldLayoutId id="2147483677" r:id="rId5"/>
    <p:sldLayoutId id="2147483678" r:id="rId6"/>
    <p:sldLayoutId id="2147483681" r:id="rId7"/>
    <p:sldLayoutId id="2147483685" r:id="rId8"/>
    <p:sldLayoutId id="2147483682" r:id="rId9"/>
    <p:sldLayoutId id="2147483683" r:id="rId10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E51B1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E95C4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E95C4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E95C4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E95C4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E95C4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E95C4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E95C4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E95C4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titleStyle>
    <p:bodyStyle>
      <a:lvl1pPr marL="90488" indent="-90488" algn="l" rtl="0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65000"/>
              <a:lumOff val="3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chemeClr val="tx1">
              <a:lumMod val="65000"/>
              <a:lumOff val="3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65000"/>
              <a:lumOff val="3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65000"/>
              <a:lumOff val="3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65000"/>
              <a:lumOff val="3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0.svg"/><Relationship Id="rId7" Type="http://schemas.openxmlformats.org/officeDocument/2006/relationships/image" Target="../media/image6.jpeg"/><Relationship Id="rId12" Type="http://schemas.openxmlformats.org/officeDocument/2006/relationships/image" Target="../media/image17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12.svg"/><Relationship Id="rId10" Type="http://schemas.openxmlformats.org/officeDocument/2006/relationships/image" Target="../media/image15.sv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DA40-B100-4186-BC46-EC3043288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2772" y="2406033"/>
            <a:ext cx="10058400" cy="7370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Chair’s 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817FE-BA77-42E1-947C-31B945155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638" y="3480330"/>
            <a:ext cx="10058400" cy="1143000"/>
          </a:xfrm>
        </p:spPr>
        <p:txBody>
          <a:bodyPr rtlCol="0"/>
          <a:lstStyle/>
          <a:p>
            <a:pPr fontAlgn="auto">
              <a:defRPr/>
            </a:pPr>
            <a:r>
              <a:rPr lang="en-GB" dirty="0"/>
              <a:t>Helen Hoare, National trust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2CA764-1A76-C744-A449-A5FB8C3499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638" y="5009521"/>
            <a:ext cx="2938099" cy="8729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3E339A-E2A5-4F57-AE86-47FA5E29CE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979" y="0"/>
            <a:ext cx="3223809" cy="29500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6F16E1-FD3A-441D-85BC-E80ED397C6BE}"/>
              </a:ext>
            </a:extLst>
          </p:cNvPr>
          <p:cNvSpPr txBox="1"/>
          <p:nvPr/>
        </p:nvSpPr>
        <p:spPr>
          <a:xfrm>
            <a:off x="1102678" y="4623329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F9F9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Brought to you by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9F9A7E-BA17-4EBA-AEC9-AFB4EA5B9E53}"/>
              </a:ext>
            </a:extLst>
          </p:cNvPr>
          <p:cNvSpPr txBox="1"/>
          <p:nvPr/>
        </p:nvSpPr>
        <p:spPr>
          <a:xfrm>
            <a:off x="4296294" y="4611853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F9F9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Supported by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AD7EB4-66A3-473C-AC20-B3F503932C58}"/>
              </a:ext>
            </a:extLst>
          </p:cNvPr>
          <p:cNvSpPr txBox="1"/>
          <p:nvPr/>
        </p:nvSpPr>
        <p:spPr>
          <a:xfrm>
            <a:off x="6892089" y="4613698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F9F9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Sponsor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FA96A3-3923-4061-AF78-C83D8762E5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707" y="4921475"/>
            <a:ext cx="2067951" cy="7511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745BDF2-C8FD-49A4-ACB0-2910B13C81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550" y="5009521"/>
            <a:ext cx="1196926" cy="96951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F190151-92A5-4E16-9A11-F6B78B573EBD}"/>
              </a:ext>
            </a:extLst>
          </p:cNvPr>
          <p:cNvSpPr txBox="1"/>
          <p:nvPr/>
        </p:nvSpPr>
        <p:spPr>
          <a:xfrm>
            <a:off x="9487884" y="4638901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9F9F9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Sponsor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F582101-4247-4998-895D-A2921C34641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7884" y="5009521"/>
            <a:ext cx="1038338" cy="95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76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 descr="Family with two children">
            <a:extLst>
              <a:ext uri="{FF2B5EF4-FFF2-40B4-BE49-F238E27FC236}">
                <a16:creationId xmlns:a16="http://schemas.microsoft.com/office/drawing/2014/main" id="{02539AA9-5D8D-4189-A184-B328A81721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47947" y="1856859"/>
            <a:ext cx="1373641" cy="1373641"/>
          </a:xfrm>
          <a:prstGeom prst="rect">
            <a:avLst/>
          </a:prstGeom>
        </p:spPr>
      </p:pic>
      <p:pic>
        <p:nvPicPr>
          <p:cNvPr id="14" name="Graphic 13" descr="Upward trend">
            <a:extLst>
              <a:ext uri="{FF2B5EF4-FFF2-40B4-BE49-F238E27FC236}">
                <a16:creationId xmlns:a16="http://schemas.microsoft.com/office/drawing/2014/main" id="{07AA1074-35B3-419F-AD1D-6DECDDAC3E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8549" y="1893554"/>
            <a:ext cx="1271451" cy="127145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6F2D4BF-31C2-404F-8823-0478CE226B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979" y="0"/>
            <a:ext cx="3223809" cy="29500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5BEA96E-9728-428B-9BCA-ACB5D9BE06EC}"/>
              </a:ext>
            </a:extLst>
          </p:cNvPr>
          <p:cNvSpPr txBox="1"/>
          <p:nvPr/>
        </p:nvSpPr>
        <p:spPr>
          <a:xfrm>
            <a:off x="10471541" y="4623960"/>
            <a:ext cx="2259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provided by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14E8834-8DBA-4A63-A129-F50A6EA595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081" y="4918744"/>
            <a:ext cx="2067951" cy="751151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B9F4B98E-CECF-4BA1-B277-7BB94F451648}"/>
              </a:ext>
            </a:extLst>
          </p:cNvPr>
          <p:cNvSpPr/>
          <p:nvPr/>
        </p:nvSpPr>
        <p:spPr>
          <a:xfrm>
            <a:off x="10054188" y="1217377"/>
            <a:ext cx="184730" cy="923330"/>
          </a:xfrm>
          <a:prstGeom prst="rect">
            <a:avLst/>
          </a:prstGeom>
          <a:solidFill>
            <a:srgbClr val="FFFFFF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F03268-DF51-4D29-B02F-408CB158DAA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940" y="5736829"/>
            <a:ext cx="2104092" cy="533637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991E61DD-3F3F-427E-8C02-95036B3BA333}"/>
              </a:ext>
            </a:extLst>
          </p:cNvPr>
          <p:cNvSpPr txBox="1"/>
          <p:nvPr/>
        </p:nvSpPr>
        <p:spPr>
          <a:xfrm>
            <a:off x="970988" y="3230501"/>
            <a:ext cx="30740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Legacy income is worth between </a:t>
            </a:r>
            <a:br>
              <a:rPr lang="en-GB" sz="2000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2000" b="1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£2.8-2.9 billion</a:t>
            </a:r>
          </a:p>
        </p:txBody>
      </p:sp>
      <p:pic>
        <p:nvPicPr>
          <p:cNvPr id="32" name="Graphic 31" descr="Present">
            <a:extLst>
              <a:ext uri="{FF2B5EF4-FFF2-40B4-BE49-F238E27FC236}">
                <a16:creationId xmlns:a16="http://schemas.microsoft.com/office/drawing/2014/main" id="{43903310-07C1-491C-AE09-0214C850594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674980" y="1894164"/>
            <a:ext cx="1193597" cy="1193597"/>
          </a:xfrm>
          <a:prstGeom prst="rect">
            <a:avLst/>
          </a:prstGeom>
        </p:spPr>
      </p:pic>
      <p:pic>
        <p:nvPicPr>
          <p:cNvPr id="3" name="Graphic 2" descr="Coins">
            <a:extLst>
              <a:ext uri="{FF2B5EF4-FFF2-40B4-BE49-F238E27FC236}">
                <a16:creationId xmlns:a16="http://schemas.microsoft.com/office/drawing/2014/main" id="{DB3799BF-D42E-4450-B03C-83B3CC5F252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45907" y="1884104"/>
            <a:ext cx="1373641" cy="137364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A9086EC-B3D1-41D7-9D9B-2593BF3ED063}"/>
              </a:ext>
            </a:extLst>
          </p:cNvPr>
          <p:cNvSpPr txBox="1"/>
          <p:nvPr/>
        </p:nvSpPr>
        <p:spPr>
          <a:xfrm>
            <a:off x="3623743" y="3230502"/>
            <a:ext cx="23365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2017, over</a:t>
            </a:r>
          </a:p>
          <a:p>
            <a:r>
              <a:rPr lang="en-US" sz="2000" b="1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76% </a:t>
            </a:r>
            <a:r>
              <a:rPr lang="en-US" sz="2000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Will</a:t>
            </a:r>
          </a:p>
          <a:p>
            <a:r>
              <a:rPr lang="en-US" sz="2000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executors were</a:t>
            </a:r>
          </a:p>
          <a:p>
            <a:r>
              <a:rPr lang="en-US" sz="2000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either friends or</a:t>
            </a:r>
          </a:p>
          <a:p>
            <a:r>
              <a:rPr lang="en-US" sz="2000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family members</a:t>
            </a:r>
            <a:endParaRPr lang="en-GB" sz="2000" b="1" dirty="0">
              <a:solidFill>
                <a:srgbClr val="69141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16B710-0852-43A4-B9CA-1738C73332D0}"/>
              </a:ext>
            </a:extLst>
          </p:cNvPr>
          <p:cNvSpPr txBox="1"/>
          <p:nvPr/>
        </p:nvSpPr>
        <p:spPr>
          <a:xfrm>
            <a:off x="6001214" y="3230502"/>
            <a:ext cx="2336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Lay executors have grown by </a:t>
            </a:r>
            <a:r>
              <a:rPr lang="en-GB" sz="2000" b="1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5% </a:t>
            </a:r>
            <a:r>
              <a:rPr lang="en-GB" sz="2000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since 2013</a:t>
            </a:r>
            <a:endParaRPr lang="en-GB" sz="2000" b="1" dirty="0">
              <a:solidFill>
                <a:srgbClr val="69141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D5C995-0AB1-4958-B9F6-C0BB7A1358FE}"/>
              </a:ext>
            </a:extLst>
          </p:cNvPr>
          <p:cNvSpPr txBox="1"/>
          <p:nvPr/>
        </p:nvSpPr>
        <p:spPr>
          <a:xfrm>
            <a:off x="8609422" y="3230501"/>
            <a:ext cx="23365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124,685 </a:t>
            </a:r>
            <a:r>
              <a:rPr lang="en-GB" sz="2000" dirty="0">
                <a:solidFill>
                  <a:srgbClr val="69141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charitable bequests in 2017</a:t>
            </a:r>
          </a:p>
        </p:txBody>
      </p:sp>
    </p:spTree>
    <p:extLst>
      <p:ext uri="{BB962C8B-B14F-4D97-AF65-F5344CB8AC3E}">
        <p14:creationId xmlns:p14="http://schemas.microsoft.com/office/powerpoint/2010/main" val="233939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580A0-610C-42CC-B62C-038AF6CC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the best from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A6C55-8636-4A39-9F7C-3D132E539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By legacy managers for legacy managers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#ELA – be mindful and be respectful</a:t>
            </a:r>
          </a:p>
          <a:p>
            <a:r>
              <a:rPr lang="en-GB" sz="2800" dirty="0"/>
              <a:t>Ask questions</a:t>
            </a:r>
          </a:p>
          <a:p>
            <a:r>
              <a:rPr lang="en-GB" sz="2800" dirty="0"/>
              <a:t>Share your experiences</a:t>
            </a:r>
          </a:p>
          <a:p>
            <a:r>
              <a:rPr lang="en-GB" sz="2800" dirty="0"/>
              <a:t>Be open to try new things</a:t>
            </a:r>
          </a:p>
          <a:p>
            <a:r>
              <a:rPr lang="en-GB" sz="2800" dirty="0"/>
              <a:t>I’m going to do my best to keep to time!</a:t>
            </a:r>
          </a:p>
        </p:txBody>
      </p:sp>
    </p:spTree>
    <p:extLst>
      <p:ext uri="{BB962C8B-B14F-4D97-AF65-F5344CB8AC3E}">
        <p14:creationId xmlns:p14="http://schemas.microsoft.com/office/powerpoint/2010/main" val="54809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DA40-B100-4186-BC46-EC3043288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4910" y="1828815"/>
            <a:ext cx="9496338" cy="88319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3200" dirty="0"/>
              <a:t>Keynote Panel Discussion:</a:t>
            </a:r>
            <a:br>
              <a:rPr lang="en-GB" sz="2800" dirty="0"/>
            </a:br>
            <a:r>
              <a:rPr lang="en-GB" sz="3200" b="1" dirty="0"/>
              <a:t>Exploring the challenges and opportunities for legacy administration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A817FE-BA77-42E1-947C-31B945155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1526" y="2751908"/>
            <a:ext cx="8254696" cy="1025674"/>
          </a:xfrm>
        </p:spPr>
        <p:txBody>
          <a:bodyPr numCol="2" rtlCol="0">
            <a:noAutofit/>
          </a:bodyPr>
          <a:lstStyle/>
          <a:p>
            <a:pPr fontAlgn="auto">
              <a:lnSpc>
                <a:spcPct val="120000"/>
              </a:lnSpc>
              <a:defRPr/>
            </a:pPr>
            <a:r>
              <a:rPr lang="en-GB" sz="1200" dirty="0"/>
              <a:t>Helen Hoare</a:t>
            </a:r>
            <a:br>
              <a:rPr lang="en-GB" sz="1200" dirty="0"/>
            </a:br>
            <a:r>
              <a:rPr lang="en-GB" sz="1200" b="1" dirty="0"/>
              <a:t>National trust</a:t>
            </a:r>
          </a:p>
          <a:p>
            <a:pPr fontAlgn="auto">
              <a:lnSpc>
                <a:spcPct val="120000"/>
              </a:lnSpc>
              <a:defRPr/>
            </a:pPr>
            <a:r>
              <a:rPr lang="en-GB" sz="1200" dirty="0"/>
              <a:t>Eifron Hopper</a:t>
            </a:r>
            <a:br>
              <a:rPr lang="en-GB" sz="1200" dirty="0"/>
            </a:br>
            <a:r>
              <a:rPr lang="en-GB" sz="1200" b="1" dirty="0"/>
              <a:t>RNLI</a:t>
            </a:r>
          </a:p>
          <a:p>
            <a:pPr fontAlgn="auto">
              <a:lnSpc>
                <a:spcPct val="120000"/>
              </a:lnSpc>
              <a:defRPr/>
            </a:pPr>
            <a:r>
              <a:rPr lang="en-GB" sz="1200" dirty="0" err="1"/>
              <a:t>Mojdeh</a:t>
            </a:r>
            <a:r>
              <a:rPr lang="en-GB" sz="1200" dirty="0"/>
              <a:t> </a:t>
            </a:r>
            <a:r>
              <a:rPr lang="en-GB" sz="1200" dirty="0" err="1"/>
              <a:t>Zand</a:t>
            </a:r>
            <a:br>
              <a:rPr lang="en-GB" sz="1200" dirty="0"/>
            </a:br>
            <a:r>
              <a:rPr lang="en-GB" sz="1200" b="1" dirty="0"/>
              <a:t>RSPB</a:t>
            </a:r>
          </a:p>
          <a:p>
            <a:pPr fontAlgn="auto">
              <a:lnSpc>
                <a:spcPct val="120000"/>
              </a:lnSpc>
              <a:defRPr/>
            </a:pPr>
            <a:r>
              <a:rPr lang="en-GB" sz="1200" dirty="0"/>
              <a:t>Sarah Dodd </a:t>
            </a:r>
            <a:br>
              <a:rPr lang="en-GB" sz="1200" dirty="0"/>
            </a:br>
            <a:r>
              <a:rPr lang="en-GB" sz="1200" b="1" dirty="0"/>
              <a:t>Dorothy House Hospice Care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2CA764-1A76-C744-A449-A5FB8C3499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638" y="5009521"/>
            <a:ext cx="2938099" cy="8729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3E339A-E2A5-4F57-AE86-47FA5E29CE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980" y="38649"/>
            <a:ext cx="3223809" cy="29500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6F16E1-FD3A-441D-85BC-E80ED397C6BE}"/>
              </a:ext>
            </a:extLst>
          </p:cNvPr>
          <p:cNvSpPr txBox="1"/>
          <p:nvPr/>
        </p:nvSpPr>
        <p:spPr>
          <a:xfrm>
            <a:off x="1102678" y="4623329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Brought to you by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9F9A7E-BA17-4EBA-AEC9-AFB4EA5B9E53}"/>
              </a:ext>
            </a:extLst>
          </p:cNvPr>
          <p:cNvSpPr txBox="1"/>
          <p:nvPr/>
        </p:nvSpPr>
        <p:spPr>
          <a:xfrm>
            <a:off x="4296294" y="4611853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Supported by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AD7EB4-66A3-473C-AC20-B3F503932C58}"/>
              </a:ext>
            </a:extLst>
          </p:cNvPr>
          <p:cNvSpPr txBox="1"/>
          <p:nvPr/>
        </p:nvSpPr>
        <p:spPr>
          <a:xfrm>
            <a:off x="6892089" y="4613698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Sponsor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FA96A3-3923-4061-AF78-C83D8762E5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707" y="4921475"/>
            <a:ext cx="2067951" cy="7511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745BDF2-C8FD-49A4-ACB0-2910B13C81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550" y="5009521"/>
            <a:ext cx="1196926" cy="96951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F190151-92A5-4E16-9A11-F6B78B573EBD}"/>
              </a:ext>
            </a:extLst>
          </p:cNvPr>
          <p:cNvSpPr txBox="1"/>
          <p:nvPr/>
        </p:nvSpPr>
        <p:spPr>
          <a:xfrm>
            <a:off x="9487884" y="4638901"/>
            <a:ext cx="2662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Sponsor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F582101-4247-4998-895D-A2921C34641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7884" y="5009521"/>
            <a:ext cx="1038338" cy="957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2A248A-F9BD-4700-9D2A-E1A88E5A9BAF}"/>
              </a:ext>
            </a:extLst>
          </p:cNvPr>
          <p:cNvCxnSpPr>
            <a:cxnSpLocks/>
          </p:cNvCxnSpPr>
          <p:nvPr/>
        </p:nvCxnSpPr>
        <p:spPr>
          <a:xfrm>
            <a:off x="1163638" y="4278376"/>
            <a:ext cx="101949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85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580A0-610C-42CC-B62C-038AF6CC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 our landscape changing?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A6C55-8636-4A39-9F7C-3D132E539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Should we be worried?</a:t>
            </a:r>
          </a:p>
          <a:p>
            <a:endParaRPr lang="en-GB" sz="2800" dirty="0"/>
          </a:p>
          <a:p>
            <a:r>
              <a:rPr lang="en-GB" sz="2800" dirty="0"/>
              <a:t>Should we jump on the opportunities?</a:t>
            </a:r>
          </a:p>
          <a:p>
            <a:endParaRPr lang="en-GB" sz="2800" dirty="0"/>
          </a:p>
          <a:p>
            <a:r>
              <a:rPr lang="en-GB" sz="2800" dirty="0"/>
              <a:t>What might we need to do differently?</a:t>
            </a:r>
          </a:p>
          <a:p>
            <a:pPr marL="0" indent="0">
              <a:buNone/>
            </a:pPr>
            <a:r>
              <a:rPr lang="en-GB" sz="2800" dirty="0"/>
              <a:t>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34434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CK11418" id="{69B92F29-72EB-4FB1-8B95-4794FFEA3F3A}" vid="{AAD4ED99-464D-4D8D-914B-26D81CF17B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C02C971380949AA610BFB76CC6410" ma:contentTypeVersion="8" ma:contentTypeDescription="Create a new document." ma:contentTypeScope="" ma:versionID="b9c3490f8e766bb0cf99cb0131b3028a">
  <xsd:schema xmlns:xsd="http://www.w3.org/2001/XMLSchema" xmlns:xs="http://www.w3.org/2001/XMLSchema" xmlns:p="http://schemas.microsoft.com/office/2006/metadata/properties" xmlns:ns2="6cc272f1-d065-4160-a89c-720429d453fc" xmlns:ns3="43c2e4cb-b8ef-4177-9af0-68a692472e8d" targetNamespace="http://schemas.microsoft.com/office/2006/metadata/properties" ma:root="true" ma:fieldsID="e641f4a640c710aee3f5fc92be29f7b5" ns2:_="" ns3:_="">
    <xsd:import namespace="6cc272f1-d065-4160-a89c-720429d453fc"/>
    <xsd:import namespace="43c2e4cb-b8ef-4177-9af0-68a692472e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c272f1-d065-4160-a89c-720429d453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c2e4cb-b8ef-4177-9af0-68a692472e8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7E9848-3C59-434E-A7C6-EF9DBC648E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B32C4A-1A6F-40D1-AF11-05A1ED6A8F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c272f1-d065-4160-a89c-720429d453fc"/>
    <ds:schemaRef ds:uri="43c2e4cb-b8ef-4177-9af0-68a692472e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8809C2-FA32-4AA3-AA26-EF3F5A9B944B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f9de9bd-75b6-4297-b65a-56e06e51daf6"/>
    <ds:schemaRef ds:uri="http://purl.org/dc/terms/"/>
    <ds:schemaRef ds:uri="e29bbc5d-f427-4f67-bd6f-33f17bf3b45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CHCK11418</Template>
  <TotalTime>35</TotalTime>
  <Words>137</Words>
  <Application>Microsoft Office PowerPoint</Application>
  <PresentationFormat>Widescreen</PresentationFormat>
  <Paragraphs>41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Verdana</vt:lpstr>
      <vt:lpstr>Retrospect</vt:lpstr>
      <vt:lpstr>Chair’s Introduction</vt:lpstr>
      <vt:lpstr>PowerPoint Presentation</vt:lpstr>
      <vt:lpstr>Getting the best from today</vt:lpstr>
      <vt:lpstr>Keynote Panel Discussion: Exploring the challenges and opportunities for legacy administration</vt:lpstr>
      <vt:lpstr>Is our landscape changing?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Stacey Knox</dc:creator>
  <cp:lastModifiedBy>Claudia Rios</cp:lastModifiedBy>
  <cp:revision>6</cp:revision>
  <dcterms:created xsi:type="dcterms:W3CDTF">2018-11-28T15:01:25Z</dcterms:created>
  <dcterms:modified xsi:type="dcterms:W3CDTF">2018-12-04T08:28:18Z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0x010100A2DC02C971380949AA610BFB76CC6410</vt:lpwstr>
  </property>
</Properties>
</file>